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2"/>
    <p:sldId id="336" r:id="rId3"/>
    <p:sldId id="328" r:id="rId4"/>
    <p:sldId id="329" r:id="rId5"/>
    <p:sldId id="330" r:id="rId6"/>
    <p:sldId id="349" r:id="rId7"/>
    <p:sldId id="345" r:id="rId8"/>
    <p:sldId id="350" r:id="rId9"/>
    <p:sldId id="351" r:id="rId10"/>
    <p:sldId id="352" r:id="rId11"/>
    <p:sldId id="354" r:id="rId12"/>
    <p:sldId id="348" r:id="rId13"/>
    <p:sldId id="331" r:id="rId14"/>
    <p:sldId id="355" r:id="rId15"/>
    <p:sldId id="357" r:id="rId16"/>
    <p:sldId id="356" r:id="rId17"/>
    <p:sldId id="337" r:id="rId18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C66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472" autoAdjust="0"/>
  </p:normalViewPr>
  <p:slideViewPr>
    <p:cSldViewPr>
      <p:cViewPr>
        <p:scale>
          <a:sx n="81" d="100"/>
          <a:sy n="81" d="100"/>
        </p:scale>
        <p:origin x="-1056" y="-6"/>
      </p:cViewPr>
      <p:guideLst>
        <p:guide orient="horz" pos="1535"/>
        <p:guide pos="286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/>
            </a:lvl1pPr>
          </a:lstStyle>
          <a:p>
            <a:fld id="{1A55E3D6-841C-4C10-9B47-672A110B73E8}" type="datetime1">
              <a:rPr lang="zh-CN" altLang="en-US"/>
              <a:t>2018/10/16</a:t>
            </a:fld>
            <a:endParaRPr lang="zh-CN" altLang="en-US" sz="1200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第二级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第三级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第四级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fld id="{AC525732-FB2C-4B2B-8A34-97450300350B}" type="slidenum">
              <a:rPr lang="zh-CN" altLang="en-US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38558242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11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12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Packet Tracer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可以通过图形接口完成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配置过程，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2.3.5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节实验步骤中将讨论通过图形接口完成如图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2.16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所示的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划分过程的步骤和方法。但图形接口仅仅是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Packet Tracer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为了方便初学者配置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Cisco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网络设备提供的一种工具，读者真正需要掌握的是命令行接口配置网络设备的过程，这也是实际配置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Cisco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网络设备的主要方法。</a:t>
            </a: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交换机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配置过程分为两个步骤，一是根据需要在交换机上创建多个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，默认情况下交换机只有一个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——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 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。二是将交换机端口分配给不同的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。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．创建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Switch(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)#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2 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Switch(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config-vlan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)#name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aabb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Switch(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config-vlan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)#exit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Switch(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)#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是全局模式下使用的命令，该命令的作用一是创建一个编号为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（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 ID=2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）的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，二是进入该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的配置模式。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name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aabb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是特定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配置模式下使用的命令，该命令的作用是为特定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（这里是编号为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的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）定义一个名字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aabb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。通常情况下为特定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起一个用于标识该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的地理范围或作用的名字，如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Computer-ROOM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。</a:t>
            </a: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通过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exit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命令退出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配置模式，返回到全局模式。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．将交换机端口分配给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（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）分配接入端口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Switch(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)#interface FastEthernet0/1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Switch(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-if)#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switchport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mode access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Switch(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-if)#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switchport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access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2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Switch(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-if)#exit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Switch(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)#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interface FastEthernet0/1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是全局模式下使用的命令，该命令的作用是进入交换机端口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FastEthernet0/1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的接口配置模式，交换机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24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个端口的编号为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FastEthernet0/1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～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FastEthernet0/24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。</a:t>
            </a:r>
          </a:p>
          <a:p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switchport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mode access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是接口配置模式下使用的命令，该命令的作用是将特定交换机端口（这里是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FastEthernet0/1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）指定为接入端口，接入端口是非标记端口，从该端口输入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/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输出的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MAC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帧不携带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 ID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。</a:t>
            </a:r>
          </a:p>
          <a:p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switchport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access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是接口配置模式下使用的命令，该命令的作用是将指定交换机端口（这里是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FastEthernet0/1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）作为接入端口分配给编号为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的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（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 ID=2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的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）。</a:t>
            </a: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通过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exit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命令退出接口配置模式，返回到全局模式。</a:t>
            </a: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（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）分配共享端口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Switch(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)#interface FastEthernet0/2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Switch(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-if)#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switchport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mode trunk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Switch(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-if)#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switchport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trunk allowed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2-4,6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Switch(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-if)#exit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Switch(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)#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通过在全局模式下输入命令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interface FastEthernet0/2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进入交换机端口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FastEthernet0/2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的接口配置模式。</a:t>
            </a:r>
          </a:p>
          <a:p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switchport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mode trunk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是接口配置模式下使用的命令，其作用是将指定交换机端口（这里是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FastEthernet0/2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）指定为主干端口，主干端口就是共享端口，即标记端口。除了属于本地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的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MAC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帧外，其他从该端口输入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/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输出的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MAC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帧携带该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MAC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帧所属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的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 ID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。</a:t>
            </a:r>
          </a:p>
          <a:p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switchport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trunk allowed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2-4,6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是接口配置模式下使用的命令，该命令的作用是指定共享指定交换机端口（这里是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FastEthernet0/2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）的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集合，“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2-4,6”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表示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集合由编号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～编号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4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的三个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，和编号为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6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的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组成。该命令表明端口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FastEthernet0/2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被编号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～编号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4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的三个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，和编号为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6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的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（共四个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VLAN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）共享。</a:t>
            </a:r>
          </a:p>
          <a:p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13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 marL="0" marR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kern="1200" dirty="0" smtClean="0">
                <a:solidFill>
                  <a:schemeClr val="tx1"/>
                </a:solidFill>
                <a:uFillTx/>
              </a:rPr>
              <a:t>interface FastEthernet0/1是全局模式下使用的命令，该命令的作用是进入交换机端口FastEthernet0/1的接口配置模式</a:t>
            </a:r>
            <a:r>
              <a:rPr lang="zh-CN" altLang="en-US" kern="1200" dirty="0" smtClean="0">
                <a:solidFill>
                  <a:schemeClr val="tx1"/>
                </a:solidFill>
                <a:uFillTx/>
              </a:rPr>
              <a:t>，</a:t>
            </a:r>
            <a:r>
              <a:rPr lang="en-US" altLang="zh-CN" kern="1200" dirty="0" err="1" smtClean="0">
                <a:solidFill>
                  <a:schemeClr val="tx1"/>
                </a:solidFill>
                <a:uFillTx/>
              </a:rPr>
              <a:t>switchport</a:t>
            </a:r>
            <a:r>
              <a:rPr lang="en-US" altLang="zh-CN" kern="1200" dirty="0" smtClean="0">
                <a:solidFill>
                  <a:schemeClr val="tx1"/>
                </a:solidFill>
                <a:uFillTx/>
              </a:rPr>
              <a:t> mode access是接口配置模式下使用的命令，该命令的作用是将特定交换机端口（这里是FastEthernet0/1）指定为接入端口</a:t>
            </a:r>
            <a:r>
              <a:rPr lang="zh-CN" altLang="en-US" kern="1200" dirty="0" smtClean="0">
                <a:solidFill>
                  <a:schemeClr val="tx1"/>
                </a:solidFill>
                <a:uFillTx/>
              </a:rPr>
              <a:t>，</a:t>
            </a:r>
            <a:r>
              <a:rPr lang="en-US" altLang="zh-CN" kern="1200" dirty="0" err="1" smtClean="0">
                <a:solidFill>
                  <a:schemeClr val="tx1"/>
                </a:solidFill>
                <a:uFillTx/>
              </a:rPr>
              <a:t>switchport</a:t>
            </a:r>
            <a:r>
              <a:rPr lang="en-US" altLang="zh-CN" kern="1200" dirty="0" smtClean="0">
                <a:solidFill>
                  <a:schemeClr val="tx1"/>
                </a:solidFill>
                <a:uFillTx/>
              </a:rPr>
              <a:t> access </a:t>
            </a:r>
            <a:r>
              <a:rPr lang="en-US" altLang="zh-CN" kern="1200" dirty="0" err="1" smtClean="0">
                <a:solidFill>
                  <a:schemeClr val="tx1"/>
                </a:solidFill>
                <a:uFillTx/>
              </a:rPr>
              <a:t>vlan</a:t>
            </a:r>
            <a:r>
              <a:rPr lang="en-US" altLang="zh-CN" kern="1200" dirty="0" smtClean="0">
                <a:solidFill>
                  <a:schemeClr val="tx1"/>
                </a:solidFill>
                <a:uFillTx/>
              </a:rPr>
              <a:t> 2是接口配置模式下使用的命令，该命令的作用是将指定交换机端口（这里是FastEthernet0/1）作为接入端口分配给编号为2的VLAN（VLAN ID=2的VLAN）。</a:t>
            </a:r>
          </a:p>
          <a:p>
            <a:pPr marL="0" marR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kern="1200" dirty="0" smtClean="0">
              <a:solidFill>
                <a:schemeClr val="tx1"/>
              </a:solidFill>
              <a:uFillTx/>
            </a:endParaRPr>
          </a:p>
          <a:p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14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 marL="0" marR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kern="1200" dirty="0" smtClean="0">
                <a:solidFill>
                  <a:schemeClr val="tx1"/>
                </a:solidFill>
                <a:uFillTx/>
              </a:rPr>
              <a:t>interface FastEthernet0/1是全局模式下使用的命令，该命令的作用是进入交换机端口FastEthernet0/1的接口配置模式</a:t>
            </a:r>
            <a:r>
              <a:rPr lang="zh-CN" altLang="en-US" kern="1200" dirty="0" smtClean="0">
                <a:solidFill>
                  <a:schemeClr val="tx1"/>
                </a:solidFill>
                <a:uFillTx/>
              </a:rPr>
              <a:t>，</a:t>
            </a:r>
            <a:r>
              <a:rPr lang="en-US" altLang="zh-CN" kern="1200" dirty="0" err="1" smtClean="0">
                <a:solidFill>
                  <a:schemeClr val="tx1"/>
                </a:solidFill>
                <a:uFillTx/>
              </a:rPr>
              <a:t>switchport</a:t>
            </a:r>
            <a:r>
              <a:rPr lang="en-US" altLang="zh-CN" kern="1200" dirty="0" smtClean="0">
                <a:solidFill>
                  <a:schemeClr val="tx1"/>
                </a:solidFill>
                <a:uFillTx/>
              </a:rPr>
              <a:t> mode access是接口配置模式下使用的命令，该命令的作用是将特定交换机端口（这里是FastEthernet0/1）指定为接入端口</a:t>
            </a:r>
            <a:r>
              <a:rPr lang="zh-CN" altLang="en-US" kern="1200" dirty="0" smtClean="0">
                <a:solidFill>
                  <a:schemeClr val="tx1"/>
                </a:solidFill>
                <a:uFillTx/>
              </a:rPr>
              <a:t>，</a:t>
            </a:r>
            <a:r>
              <a:rPr lang="en-US" altLang="zh-CN" kern="1200" dirty="0" err="1" smtClean="0">
                <a:solidFill>
                  <a:schemeClr val="tx1"/>
                </a:solidFill>
                <a:uFillTx/>
              </a:rPr>
              <a:t>switchport</a:t>
            </a:r>
            <a:r>
              <a:rPr lang="en-US" altLang="zh-CN" kern="1200" dirty="0" smtClean="0">
                <a:solidFill>
                  <a:schemeClr val="tx1"/>
                </a:solidFill>
                <a:uFillTx/>
              </a:rPr>
              <a:t> access </a:t>
            </a:r>
            <a:r>
              <a:rPr lang="en-US" altLang="zh-CN" kern="1200" dirty="0" err="1" smtClean="0">
                <a:solidFill>
                  <a:schemeClr val="tx1"/>
                </a:solidFill>
                <a:uFillTx/>
              </a:rPr>
              <a:t>vlan</a:t>
            </a:r>
            <a:r>
              <a:rPr lang="en-US" altLang="zh-CN" kern="1200" dirty="0" smtClean="0">
                <a:solidFill>
                  <a:schemeClr val="tx1"/>
                </a:solidFill>
                <a:uFillTx/>
              </a:rPr>
              <a:t> 2是接口配置模式下使用的命令，该命令的作用是将指定交换机端口（这里是FastEthernet0/1）作为接入端口分配给编号为2的VLAN（VLAN ID=2的VLAN）。</a:t>
            </a:r>
          </a:p>
          <a:p>
            <a:pPr marL="0" marR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kern="1200" dirty="0" smtClean="0">
              <a:solidFill>
                <a:schemeClr val="tx1"/>
              </a:solidFill>
              <a:uFillTx/>
            </a:endParaRPr>
          </a:p>
          <a:p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15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 marL="0" marR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kern="1200" dirty="0" smtClean="0">
                <a:solidFill>
                  <a:schemeClr val="tx1"/>
                </a:solidFill>
                <a:uFillTx/>
              </a:rPr>
              <a:t>interface FastEthernet0/1是全局模式下使用的命令，该命令的作用是进入交换机端口FastEthernet0/1的接口配置模式</a:t>
            </a:r>
            <a:r>
              <a:rPr lang="zh-CN" altLang="en-US" kern="1200" dirty="0" smtClean="0">
                <a:solidFill>
                  <a:schemeClr val="tx1"/>
                </a:solidFill>
                <a:uFillTx/>
              </a:rPr>
              <a:t>，</a:t>
            </a:r>
            <a:r>
              <a:rPr lang="en-US" altLang="zh-CN" kern="1200" dirty="0" err="1" smtClean="0">
                <a:solidFill>
                  <a:schemeClr val="tx1"/>
                </a:solidFill>
                <a:uFillTx/>
              </a:rPr>
              <a:t>switchport</a:t>
            </a:r>
            <a:r>
              <a:rPr lang="en-US" altLang="zh-CN" kern="1200" dirty="0" smtClean="0">
                <a:solidFill>
                  <a:schemeClr val="tx1"/>
                </a:solidFill>
                <a:uFillTx/>
              </a:rPr>
              <a:t> mode access是接口配置模式下使用的命令，该命令的作用是将特定交换机端口（这里是FastEthernet0/1）指定为接入端口</a:t>
            </a:r>
            <a:r>
              <a:rPr lang="zh-CN" altLang="en-US" kern="1200" dirty="0" smtClean="0">
                <a:solidFill>
                  <a:schemeClr val="tx1"/>
                </a:solidFill>
                <a:uFillTx/>
              </a:rPr>
              <a:t>，</a:t>
            </a:r>
            <a:r>
              <a:rPr lang="en-US" altLang="zh-CN" kern="1200" dirty="0" err="1" smtClean="0">
                <a:solidFill>
                  <a:schemeClr val="tx1"/>
                </a:solidFill>
                <a:uFillTx/>
              </a:rPr>
              <a:t>switchport</a:t>
            </a:r>
            <a:r>
              <a:rPr lang="en-US" altLang="zh-CN" kern="1200" dirty="0" smtClean="0">
                <a:solidFill>
                  <a:schemeClr val="tx1"/>
                </a:solidFill>
                <a:uFillTx/>
              </a:rPr>
              <a:t> access </a:t>
            </a:r>
            <a:r>
              <a:rPr lang="en-US" altLang="zh-CN" kern="1200" dirty="0" err="1" smtClean="0">
                <a:solidFill>
                  <a:schemeClr val="tx1"/>
                </a:solidFill>
                <a:uFillTx/>
              </a:rPr>
              <a:t>vlan</a:t>
            </a:r>
            <a:r>
              <a:rPr lang="en-US" altLang="zh-CN" kern="1200" dirty="0" smtClean="0">
                <a:solidFill>
                  <a:schemeClr val="tx1"/>
                </a:solidFill>
                <a:uFillTx/>
              </a:rPr>
              <a:t> 2是接口配置模式下使用的命令，该命令的作用是将指定交换机端口（这里是FastEthernet0/1）作为接入端口分配给编号为2的VLAN（VLAN ID=2的VLAN）。</a:t>
            </a:r>
          </a:p>
          <a:p>
            <a:pPr marL="0" marR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kern="1200" dirty="0" smtClean="0">
              <a:solidFill>
                <a:schemeClr val="tx1"/>
              </a:solidFill>
              <a:uFillTx/>
            </a:endParaRPr>
          </a:p>
          <a:p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16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17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3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4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5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6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7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8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9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t>10</a:t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3755" y="1347665"/>
            <a:ext cx="6408446" cy="720050"/>
          </a:xfrm>
          <a:prstGeom prst="rect">
            <a:avLst/>
          </a:prstGeom>
        </p:spPr>
        <p:txBody>
          <a:bodyPr/>
          <a:lstStyle>
            <a:lvl1pPr marL="0" indent="0" algn="ctr">
              <a:defRPr sz="4000" b="0">
                <a:solidFill>
                  <a:srgbClr val="C00000"/>
                </a:solidFill>
                <a:latin typeface="方正特雅宋_GBK" pitchFamily="2" charset="-122"/>
                <a:ea typeface="方正特雅宋_GBK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195" y="176920"/>
            <a:ext cx="4908875" cy="43203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915635"/>
            <a:ext cx="8229600" cy="3428365"/>
          </a:xfrm>
          <a:prstGeom prst="rect">
            <a:avLst/>
          </a:prstGeom>
        </p:spPr>
        <p:txBody>
          <a:bodyPr/>
          <a:lstStyle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 b="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_内容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663576" y="146440"/>
            <a:ext cx="4556470" cy="43203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7" name="组合 5"/>
          <p:cNvGrpSpPr/>
          <p:nvPr userDrawn="1"/>
        </p:nvGrpSpPr>
        <p:grpSpPr bwMode="auto">
          <a:xfrm>
            <a:off x="149225" y="176212"/>
            <a:ext cx="514350" cy="423863"/>
            <a:chOff x="0" y="0"/>
            <a:chExt cx="873621" cy="720080"/>
          </a:xfrm>
        </p:grpSpPr>
        <p:sp>
          <p:nvSpPr>
            <p:cNvPr id="8" name="燕尾形 6"/>
            <p:cNvSpPr>
              <a:spLocks noChangeArrowheads="1"/>
            </p:cNvSpPr>
            <p:nvPr/>
          </p:nvSpPr>
          <p:spPr bwMode="auto">
            <a:xfrm>
              <a:off x="0" y="0"/>
              <a:ext cx="513581" cy="720080"/>
            </a:xfrm>
            <a:prstGeom prst="chevron">
              <a:avLst>
                <a:gd name="adj" fmla="val 50000"/>
              </a:avLst>
            </a:prstGeom>
            <a:solidFill>
              <a:srgbClr val="FF6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C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燕尾形 7"/>
            <p:cNvSpPr>
              <a:spLocks noChangeArrowheads="1"/>
            </p:cNvSpPr>
            <p:nvPr/>
          </p:nvSpPr>
          <p:spPr bwMode="auto">
            <a:xfrm>
              <a:off x="360040" y="0"/>
              <a:ext cx="513581" cy="720080"/>
            </a:xfrm>
            <a:prstGeom prst="chevron">
              <a:avLst>
                <a:gd name="adj" fmla="val 50000"/>
              </a:avLst>
            </a:prstGeom>
            <a:solidFill>
              <a:srgbClr val="FF6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C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0" name="直接连接符 4"/>
          <p:cNvSpPr>
            <a:spLocks noChangeShapeType="1"/>
          </p:cNvSpPr>
          <p:nvPr userDrawn="1"/>
        </p:nvSpPr>
        <p:spPr bwMode="auto">
          <a:xfrm>
            <a:off x="161925" y="627064"/>
            <a:ext cx="4986115" cy="0"/>
          </a:xfrm>
          <a:prstGeom prst="line">
            <a:avLst/>
          </a:prstGeom>
          <a:noFill/>
          <a:ln w="19050" cap="flat" cmpd="sng">
            <a:solidFill>
              <a:srgbClr val="E3E3E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  <a:sym typeface="Calibri" panose="020F0502020204030204" pitchFamily="34" charset="0"/>
        </a:defRPr>
      </a:lvl1pPr>
      <a:lvl2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3755" y="1131650"/>
            <a:ext cx="6408446" cy="864060"/>
          </a:xfrm>
        </p:spPr>
        <p:txBody>
          <a:bodyPr/>
          <a:lstStyle/>
          <a:p>
            <a:r>
              <a:rPr lang="zh-CN" altLang="en-US" sz="4800" dirty="0">
                <a:latin typeface="方正特雅宋简" pitchFamily="2" charset="-122"/>
                <a:ea typeface="方正特雅宋简" pitchFamily="2" charset="-122"/>
              </a:rPr>
              <a:t>单交换机</a:t>
            </a:r>
            <a:r>
              <a:rPr lang="en-US" altLang="zh-CN" sz="4800" dirty="0" smtClean="0">
                <a:latin typeface="方正特雅宋简" pitchFamily="2" charset="-122"/>
                <a:ea typeface="方正特雅宋简" pitchFamily="2" charset="-122"/>
              </a:rPr>
              <a:t>VLAN</a:t>
            </a:r>
            <a:r>
              <a:rPr lang="zh-CN" altLang="en-US" sz="4800" dirty="0" smtClean="0">
                <a:latin typeface="方正特雅宋简" pitchFamily="2" charset="-122"/>
                <a:ea typeface="方正特雅宋简" pitchFamily="2" charset="-122"/>
              </a:rPr>
              <a:t>配置</a:t>
            </a:r>
            <a:r>
              <a:rPr lang="en-US" altLang="zh-CN" sz="4800" dirty="0" smtClean="0">
                <a:latin typeface="方正特雅宋简" pitchFamily="2" charset="-122"/>
                <a:ea typeface="方正特雅宋简" pitchFamily="2" charset="-122"/>
              </a:rPr>
              <a:t/>
            </a:r>
            <a:br>
              <a:rPr lang="en-US" altLang="zh-CN" sz="4800" dirty="0" smtClean="0">
                <a:latin typeface="方正特雅宋简" pitchFamily="2" charset="-122"/>
                <a:ea typeface="方正特雅宋简" pitchFamily="2" charset="-122"/>
              </a:rPr>
            </a:br>
            <a:r>
              <a:rPr lang="zh-CN" altLang="en-US" sz="4800" dirty="0" smtClean="0">
                <a:latin typeface="方正特雅宋简" pitchFamily="2" charset="-122"/>
                <a:ea typeface="方正特雅宋简" pitchFamily="2" charset="-122"/>
              </a:rPr>
              <a:t>实验</a:t>
            </a:r>
            <a:endParaRPr lang="zh-CN" altLang="zh-CN" sz="4800" dirty="0">
              <a:latin typeface="方正特雅宋简" pitchFamily="2" charset="-122"/>
              <a:ea typeface="方正特雅宋简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25" y="2916877"/>
            <a:ext cx="2902937" cy="1901925"/>
          </a:xfrm>
          <a:prstGeom prst="rect">
            <a:avLst/>
          </a:prstGeom>
        </p:spPr>
      </p:pic>
      <p:sp>
        <p:nvSpPr>
          <p:cNvPr id="5" name="TextBox 2"/>
          <p:cNvSpPr txBox="1"/>
          <p:nvPr/>
        </p:nvSpPr>
        <p:spPr>
          <a:xfrm>
            <a:off x="899745" y="3384918"/>
            <a:ext cx="3518912" cy="9658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itchFamily="2" charset="-122"/>
                <a:ea typeface="方正大黑简体" pitchFamily="2" charset="-122"/>
              </a:rPr>
              <a:t>主讲   俞海英 教授</a:t>
            </a:r>
            <a:endParaRPr lang="en-US" altLang="zh-CN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黑简体" pitchFamily="2" charset="-122"/>
              <a:ea typeface="方正大黑简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itchFamily="2" charset="-122"/>
                <a:ea typeface="方正大黑简体" pitchFamily="2" charset="-122"/>
              </a:rPr>
              <a:t>中国人民解放军陆军工程大学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黑简体" pitchFamily="2" charset="-122"/>
              <a:ea typeface="方正大黑简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实验原理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76" y="1088673"/>
            <a:ext cx="3707914" cy="3960275"/>
          </a:xfrm>
        </p:spPr>
        <p:txBody>
          <a:bodyPr/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kern="1200" dirty="0" smtClean="0">
                <a:latin typeface="+mn-lt"/>
              </a:rPr>
              <a:t>①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A→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 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>
                <a:latin typeface="+mn-lt"/>
              </a:rPr>
              <a:t>②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A 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>
                <a:latin typeface="+mn-lt"/>
              </a:rPr>
              <a:t>③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E→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 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>
                <a:latin typeface="+mn-lt"/>
              </a:rPr>
              <a:t>④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E 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>
                <a:latin typeface="+mn-lt"/>
              </a:rPr>
              <a:t>⑤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</a:t>
            </a:r>
            <a:r>
              <a:rPr lang="zh-CN" altLang="en-US" kern="1200" dirty="0">
                <a:latin typeface="+mn-lt"/>
              </a:rPr>
              <a:t>发送广播</a:t>
            </a:r>
            <a:r>
              <a:rPr lang="zh-CN" altLang="en-US" kern="1200" dirty="0" smtClean="0">
                <a:latin typeface="+mn-lt"/>
              </a:rPr>
              <a:t>帧</a:t>
            </a:r>
            <a:endParaRPr lang="zh-CN" altLang="en-US" kern="1200" dirty="0">
              <a:latin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0110" y="2283730"/>
            <a:ext cx="3956175" cy="2592180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 bwMode="auto">
          <a:xfrm rot="10740000" flipV="1">
            <a:off x="5194408" y="3089734"/>
            <a:ext cx="432029" cy="308588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 bwMode="auto">
          <a:xfrm rot="11220000" flipH="1">
            <a:off x="5793105" y="3020344"/>
            <a:ext cx="73748" cy="392492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 bwMode="auto">
          <a:xfrm rot="16320000" flipH="1">
            <a:off x="6429421" y="3003581"/>
            <a:ext cx="339968" cy="433754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848081" y="834323"/>
            <a:ext cx="1900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MAC</a:t>
            </a:r>
            <a:r>
              <a:rPr lang="zh-CN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帧传输过程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75984" y="81966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到达终端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40625" y="1338358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46882" y="1923705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49117" y="2514259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46882" y="3138483"/>
            <a:ext cx="7713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53058" y="3742986"/>
            <a:ext cx="7713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4764569" y="810137"/>
            <a:ext cx="122408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VLAN 2 </a:t>
            </a:r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转发</a:t>
            </a:r>
            <a:r>
              <a:rPr lang="zh-CN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表</a:t>
            </a:r>
          </a:p>
        </p:txBody>
      </p:sp>
      <p:graphicFrame>
        <p:nvGraphicFramePr>
          <p:cNvPr id="26" name="表格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65138"/>
              </p:ext>
            </p:extLst>
          </p:nvPr>
        </p:nvGraphicFramePr>
        <p:xfrm>
          <a:off x="4499994" y="1102020"/>
          <a:ext cx="1944136" cy="1097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061"/>
                <a:gridCol w="1080075"/>
              </a:tblGrid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</a:t>
                      </a: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地址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转发端口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 A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端口</a:t>
                      </a:r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1</a:t>
                      </a: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 B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端口</a:t>
                      </a:r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2</a:t>
                      </a: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7068729" y="822562"/>
            <a:ext cx="122408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VLAN 3 </a:t>
            </a:r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转发</a:t>
            </a:r>
            <a:r>
              <a:rPr lang="zh-CN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表</a:t>
            </a:r>
          </a:p>
        </p:txBody>
      </p: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6595161"/>
              </p:ext>
            </p:extLst>
          </p:nvPr>
        </p:nvGraphicFramePr>
        <p:xfrm>
          <a:off x="6804154" y="1114445"/>
          <a:ext cx="1944136" cy="1097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061"/>
                <a:gridCol w="1080075"/>
              </a:tblGrid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</a:t>
                      </a: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地址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转发端口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 E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端口</a:t>
                      </a: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8</a:t>
                      </a: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8823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实验原理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76" y="1087520"/>
            <a:ext cx="2843854" cy="3428365"/>
          </a:xfrm>
        </p:spPr>
        <p:txBody>
          <a:bodyPr/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kern="1200" dirty="0" smtClean="0">
                <a:latin typeface="+mn-lt"/>
              </a:rPr>
              <a:t>①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A→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 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>
                <a:latin typeface="+mn-lt"/>
              </a:rPr>
              <a:t>②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A 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>
                <a:latin typeface="+mn-lt"/>
              </a:rPr>
              <a:t>③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E→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 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>
                <a:latin typeface="+mn-lt"/>
              </a:rPr>
              <a:t>④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E 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>
                <a:latin typeface="+mn-lt"/>
              </a:rPr>
              <a:t>⑤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</a:t>
            </a:r>
            <a:r>
              <a:rPr lang="zh-CN" altLang="en-US" kern="1200" dirty="0">
                <a:latin typeface="+mn-lt"/>
              </a:rPr>
              <a:t>发送广播帧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kern="1200" dirty="0">
                <a:latin typeface="+mn-lt"/>
              </a:rPr>
              <a:t>⑥终端</a:t>
            </a:r>
            <a:r>
              <a:rPr lang="en-US" altLang="zh-CN" kern="1200" dirty="0">
                <a:latin typeface="+mn-lt"/>
              </a:rPr>
              <a:t>F→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E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0110" y="2283730"/>
            <a:ext cx="3956175" cy="2592180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 bwMode="auto">
          <a:xfrm rot="8700000" flipV="1">
            <a:off x="7261719" y="3742193"/>
            <a:ext cx="275133" cy="139242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 bwMode="auto">
          <a:xfrm rot="10800000">
            <a:off x="7932907" y="3663974"/>
            <a:ext cx="242359" cy="246843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 bwMode="auto">
          <a:xfrm rot="180000" flipH="1" flipV="1">
            <a:off x="7122451" y="3045509"/>
            <a:ext cx="636088" cy="306388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848081" y="834323"/>
            <a:ext cx="1900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MAC</a:t>
            </a:r>
            <a:r>
              <a:rPr lang="zh-CN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帧传输过程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75984" y="81966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到达终端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40625" y="1338358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46882" y="1923705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49117" y="2514259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46882" y="3138483"/>
            <a:ext cx="7713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53058" y="3742986"/>
            <a:ext cx="7713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46882" y="4362568"/>
            <a:ext cx="316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2" descr="D:\33 图标库\PNG\png3\png-165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160" y="3045509"/>
            <a:ext cx="246291" cy="246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4764569" y="810137"/>
            <a:ext cx="122408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VLAN 2 </a:t>
            </a:r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转发</a:t>
            </a:r>
            <a:r>
              <a:rPr lang="zh-CN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表</a:t>
            </a:r>
          </a:p>
        </p:txBody>
      </p: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296359"/>
              </p:ext>
            </p:extLst>
          </p:nvPr>
        </p:nvGraphicFramePr>
        <p:xfrm>
          <a:off x="4499994" y="1102020"/>
          <a:ext cx="1944136" cy="1097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061"/>
                <a:gridCol w="1080075"/>
              </a:tblGrid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</a:t>
                      </a: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地址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转发端口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 A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端口</a:t>
                      </a:r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1</a:t>
                      </a: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 B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端口</a:t>
                      </a:r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2</a:t>
                      </a: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7068729" y="822562"/>
            <a:ext cx="122408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VLAN 3 </a:t>
            </a:r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转发</a:t>
            </a:r>
            <a:r>
              <a:rPr lang="zh-CN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表</a:t>
            </a:r>
          </a:p>
        </p:txBody>
      </p:sp>
      <p:graphicFrame>
        <p:nvGraphicFramePr>
          <p:cNvPr id="30" name="表格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415985"/>
              </p:ext>
            </p:extLst>
          </p:nvPr>
        </p:nvGraphicFramePr>
        <p:xfrm>
          <a:off x="6804154" y="1114445"/>
          <a:ext cx="1944136" cy="1097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061"/>
                <a:gridCol w="1080075"/>
              </a:tblGrid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</a:t>
                      </a: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地址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转发端口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 E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端口</a:t>
                      </a:r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8</a:t>
                      </a: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 F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端口</a:t>
                      </a:r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8</a:t>
                      </a: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507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实验原理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995" y="843915"/>
            <a:ext cx="8229600" cy="1079790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zh-CN" kern="1200" dirty="0">
                <a:latin typeface="+mn-lt"/>
                <a:sym typeface="+mn-ea"/>
              </a:rPr>
              <a:t>实现原理相关技术参阅《网络技术与应用》</a:t>
            </a:r>
            <a:r>
              <a:rPr lang="en-US" altLang="zh-CN" kern="1200" dirty="0">
                <a:latin typeface="+mn-lt"/>
                <a:sym typeface="+mn-ea"/>
              </a:rPr>
              <a:t>MOOC“3.4</a:t>
            </a:r>
            <a:r>
              <a:rPr lang="zh-CN" altLang="en-US" kern="1200" dirty="0">
                <a:latin typeface="+mn-lt"/>
                <a:sym typeface="+mn-ea"/>
              </a:rPr>
              <a:t>交换式以太网与</a:t>
            </a:r>
            <a:r>
              <a:rPr lang="en-US" altLang="zh-CN" kern="1200" dirty="0">
                <a:latin typeface="+mn-lt"/>
                <a:sym typeface="+mn-ea"/>
              </a:rPr>
              <a:t>VLAN”</a:t>
            </a:r>
            <a:endParaRPr lang="en-US" altLang="zh-CN" kern="12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endParaRPr lang="zh-CN" altLang="en-US" kern="1200" dirty="0">
              <a:latin typeface="+mn-lt"/>
            </a:endParaRPr>
          </a:p>
        </p:txBody>
      </p:sp>
      <p:pic>
        <p:nvPicPr>
          <p:cNvPr id="1026" name="Picture 2" descr="D:\我的文档\My Pictures\暴风截图201861870758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820" y="1635685"/>
            <a:ext cx="5760000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关键命令说明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3214" y="915635"/>
            <a:ext cx="7715051" cy="3960275"/>
          </a:xfrm>
        </p:spPr>
        <p:txBody>
          <a:bodyPr/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/>
              <a:t>1</a:t>
            </a:r>
            <a:r>
              <a:rPr lang="zh-CN" altLang="en-US" kern="1200" dirty="0"/>
              <a:t>．创建</a:t>
            </a:r>
            <a:r>
              <a:rPr lang="en-US" altLang="zh-CN" kern="1200" dirty="0"/>
              <a:t>VLAN</a:t>
            </a:r>
          </a:p>
          <a:p>
            <a:pPr indent="14288">
              <a:lnSpc>
                <a:spcPct val="20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en-US" altLang="zh-CN" kern="1200" dirty="0" smtClean="0">
                <a:solidFill>
                  <a:srgbClr val="FF0000"/>
                </a:solidFill>
              </a:rPr>
              <a:t> Switch(</a:t>
            </a:r>
            <a:r>
              <a:rPr lang="en-US" altLang="zh-CN" kern="1200" dirty="0" err="1" smtClean="0">
                <a:solidFill>
                  <a:srgbClr val="FF0000"/>
                </a:solidFill>
              </a:rPr>
              <a:t>config</a:t>
            </a:r>
            <a:r>
              <a:rPr lang="en-US" altLang="zh-CN" kern="1200" dirty="0">
                <a:solidFill>
                  <a:srgbClr val="FF0000"/>
                </a:solidFill>
              </a:rPr>
              <a:t>)#</a:t>
            </a:r>
            <a:r>
              <a:rPr lang="en-US" altLang="zh-CN" kern="1200" dirty="0" err="1"/>
              <a:t>vlan</a:t>
            </a:r>
            <a:r>
              <a:rPr lang="en-US" altLang="zh-CN" kern="1200" dirty="0"/>
              <a:t> 2 </a:t>
            </a:r>
            <a:endParaRPr lang="en-US" altLang="zh-CN" kern="1200" dirty="0" smtClean="0"/>
          </a:p>
          <a:p>
            <a:pPr marL="363538" indent="-363538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 smtClean="0"/>
              <a:t>     创建一个编号为</a:t>
            </a:r>
            <a:r>
              <a:rPr lang="en-US" altLang="zh-CN" kern="1200" dirty="0"/>
              <a:t>2（VLAN ID=2）的VLAN</a:t>
            </a:r>
            <a:r>
              <a:rPr lang="en-US" altLang="zh-CN" kern="1200" dirty="0" smtClean="0"/>
              <a:t>，进入该VLAN  </a:t>
            </a:r>
            <a:r>
              <a:rPr lang="en-US" altLang="zh-CN" kern="1200" dirty="0" err="1" smtClean="0"/>
              <a:t>的配置模式</a:t>
            </a:r>
            <a:r>
              <a:rPr lang="en-US" altLang="zh-CN" kern="1200" dirty="0"/>
              <a:t>。</a:t>
            </a:r>
          </a:p>
          <a:p>
            <a:pPr marL="706438">
              <a:lnSpc>
                <a:spcPct val="20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en-US" altLang="zh-CN" kern="1200" dirty="0" smtClean="0">
                <a:solidFill>
                  <a:srgbClr val="FF0000"/>
                </a:solidFill>
              </a:rPr>
              <a:t>Switch(</a:t>
            </a:r>
            <a:r>
              <a:rPr lang="en-US" altLang="zh-CN" kern="1200" dirty="0" err="1" smtClean="0">
                <a:solidFill>
                  <a:srgbClr val="FF0000"/>
                </a:solidFill>
              </a:rPr>
              <a:t>config-vlan</a:t>
            </a:r>
            <a:r>
              <a:rPr lang="en-US" altLang="zh-CN" kern="1200" dirty="0">
                <a:solidFill>
                  <a:srgbClr val="FF0000"/>
                </a:solidFill>
              </a:rPr>
              <a:t>)#</a:t>
            </a:r>
            <a:r>
              <a:rPr lang="en-US" altLang="zh-CN" kern="1200" dirty="0"/>
              <a:t>name </a:t>
            </a:r>
            <a:r>
              <a:rPr lang="en-US" altLang="zh-CN" kern="1200" dirty="0" smtClean="0"/>
              <a:t> v2</a:t>
            </a:r>
          </a:p>
          <a:p>
            <a:pPr marL="363538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/>
              <a:t>为特定VLAN（这里是编号为2的VLAN）</a:t>
            </a:r>
            <a:r>
              <a:rPr lang="en-US" altLang="zh-CN" kern="1200" dirty="0" smtClean="0"/>
              <a:t>定义一个名字v2</a:t>
            </a:r>
            <a:r>
              <a:rPr lang="zh-CN" altLang="en-US" kern="1200" dirty="0" smtClean="0"/>
              <a:t>。</a:t>
            </a:r>
            <a:endParaRPr lang="en-US" altLang="zh-CN" kern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关键命令说明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3214" y="915635"/>
            <a:ext cx="7715051" cy="3960275"/>
          </a:xfrm>
        </p:spPr>
        <p:txBody>
          <a:bodyPr/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/>
              <a:t>2</a:t>
            </a:r>
            <a:r>
              <a:rPr lang="zh-CN" altLang="en-US" kern="1200" dirty="0"/>
              <a:t>．将交换机端口分配给</a:t>
            </a:r>
            <a:r>
              <a:rPr lang="en-US" altLang="zh-CN" kern="1200" dirty="0"/>
              <a:t>VLAN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kern="1200" dirty="0"/>
              <a:t>（</a:t>
            </a:r>
            <a:r>
              <a:rPr lang="en-US" altLang="zh-CN" kern="1200" dirty="0"/>
              <a:t>1</a:t>
            </a:r>
            <a:r>
              <a:rPr lang="zh-CN" altLang="en-US" kern="1200" dirty="0"/>
              <a:t>）分配接入端口</a:t>
            </a:r>
          </a:p>
          <a:p>
            <a:pPr marL="622300" indent="0">
              <a:lnSpc>
                <a:spcPct val="20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en-US" altLang="zh-CN" kern="1200" dirty="0">
                <a:solidFill>
                  <a:srgbClr val="FF0000"/>
                </a:solidFill>
              </a:rPr>
              <a:t> </a:t>
            </a:r>
            <a:r>
              <a:rPr lang="en-US" altLang="zh-CN" kern="1200" dirty="0" smtClean="0">
                <a:solidFill>
                  <a:srgbClr val="FF0000"/>
                </a:solidFill>
              </a:rPr>
              <a:t>Switch(</a:t>
            </a:r>
            <a:r>
              <a:rPr lang="en-US" altLang="zh-CN" kern="1200" dirty="0" err="1" smtClean="0">
                <a:solidFill>
                  <a:srgbClr val="FF0000"/>
                </a:solidFill>
              </a:rPr>
              <a:t>config</a:t>
            </a:r>
            <a:r>
              <a:rPr lang="en-US" altLang="zh-CN" kern="1200" dirty="0">
                <a:solidFill>
                  <a:srgbClr val="FF0000"/>
                </a:solidFill>
              </a:rPr>
              <a:t>)#</a:t>
            </a:r>
            <a:r>
              <a:rPr lang="en-US" altLang="zh-CN" kern="1200" dirty="0"/>
              <a:t>interface </a:t>
            </a:r>
            <a:r>
              <a:rPr lang="en-US" altLang="zh-CN" kern="1200" dirty="0" smtClean="0"/>
              <a:t>FastEthernet0/1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 smtClean="0"/>
              <a:t>         进入交换机端口</a:t>
            </a:r>
            <a:r>
              <a:rPr lang="en-US" altLang="zh-CN" kern="1200" dirty="0"/>
              <a:t>FastEthernet0/1的接口配置模式</a:t>
            </a:r>
          </a:p>
          <a:p>
            <a:pPr marL="622300" indent="0">
              <a:lnSpc>
                <a:spcPct val="200000"/>
              </a:lnSpc>
              <a:spcBef>
                <a:spcPts val="0"/>
              </a:spcBef>
              <a:buFont typeface="Wingdings" pitchFamily="2" charset="2"/>
              <a:buChar char="Ø"/>
              <a:tabLst>
                <a:tab pos="622300" algn="l"/>
              </a:tabLst>
            </a:pPr>
            <a:r>
              <a:rPr lang="en-US" altLang="zh-CN" kern="1200" dirty="0" smtClean="0">
                <a:solidFill>
                  <a:srgbClr val="FF0000"/>
                </a:solidFill>
              </a:rPr>
              <a:t> Switch(</a:t>
            </a:r>
            <a:r>
              <a:rPr lang="en-US" altLang="zh-CN" kern="1200" dirty="0" err="1" smtClean="0">
                <a:solidFill>
                  <a:srgbClr val="FF0000"/>
                </a:solidFill>
              </a:rPr>
              <a:t>config</a:t>
            </a:r>
            <a:r>
              <a:rPr lang="en-US" altLang="zh-CN" kern="1200" dirty="0" smtClean="0">
                <a:solidFill>
                  <a:srgbClr val="FF0000"/>
                </a:solidFill>
              </a:rPr>
              <a:t>-if</a:t>
            </a:r>
            <a:r>
              <a:rPr lang="en-US" altLang="zh-CN" kern="1200" dirty="0">
                <a:solidFill>
                  <a:srgbClr val="FF0000"/>
                </a:solidFill>
              </a:rPr>
              <a:t>)#</a:t>
            </a:r>
            <a:r>
              <a:rPr lang="en-US" altLang="zh-CN" kern="1200" dirty="0" err="1"/>
              <a:t>switchport</a:t>
            </a:r>
            <a:r>
              <a:rPr lang="en-US" altLang="zh-CN" kern="1200" dirty="0"/>
              <a:t> mode </a:t>
            </a:r>
            <a:r>
              <a:rPr lang="en-US" altLang="zh-CN" kern="1200" dirty="0" smtClean="0"/>
              <a:t>access</a:t>
            </a:r>
          </a:p>
          <a:p>
            <a:pPr marL="622300" indent="0">
              <a:lnSpc>
                <a:spcPct val="200000"/>
              </a:lnSpc>
              <a:spcBef>
                <a:spcPts val="0"/>
              </a:spcBef>
              <a:buNone/>
              <a:tabLst>
                <a:tab pos="622300" algn="l"/>
              </a:tabLst>
            </a:pPr>
            <a:r>
              <a:rPr lang="en-US" altLang="zh-CN" kern="1200" dirty="0" smtClean="0"/>
              <a:t>将特定交换机端口（FastEthernet0/1</a:t>
            </a:r>
            <a:r>
              <a:rPr lang="en-US" altLang="zh-CN" kern="1200" dirty="0"/>
              <a:t>）</a:t>
            </a:r>
            <a:r>
              <a:rPr lang="en-US" altLang="zh-CN" kern="1200" dirty="0" smtClean="0"/>
              <a:t>指定为接入端口</a:t>
            </a:r>
            <a:endParaRPr lang="en-US" altLang="zh-CN" kern="1200" dirty="0"/>
          </a:p>
        </p:txBody>
      </p:sp>
    </p:spTree>
    <p:extLst>
      <p:ext uri="{BB962C8B-B14F-4D97-AF65-F5344CB8AC3E}">
        <p14:creationId xmlns:p14="http://schemas.microsoft.com/office/powerpoint/2010/main" val="362495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关键命令说明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3214" y="915635"/>
            <a:ext cx="7715051" cy="3960275"/>
          </a:xfrm>
        </p:spPr>
        <p:txBody>
          <a:bodyPr/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/>
              <a:t>2</a:t>
            </a:r>
            <a:r>
              <a:rPr lang="zh-CN" altLang="en-US" kern="1200" dirty="0"/>
              <a:t>．将交换机端口分配给</a:t>
            </a:r>
            <a:r>
              <a:rPr lang="en-US" altLang="zh-CN" kern="1200" dirty="0"/>
              <a:t>VLAN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kern="1200" dirty="0"/>
              <a:t>（</a:t>
            </a:r>
            <a:r>
              <a:rPr lang="en-US" altLang="zh-CN" kern="1200" dirty="0"/>
              <a:t>1</a:t>
            </a:r>
            <a:r>
              <a:rPr lang="zh-CN" altLang="en-US" kern="1200" dirty="0"/>
              <a:t>）分配接入端口</a:t>
            </a:r>
          </a:p>
          <a:p>
            <a:pPr marL="622300" indent="0">
              <a:lnSpc>
                <a:spcPct val="20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en-US" altLang="zh-CN" kern="1200" dirty="0" smtClean="0">
                <a:solidFill>
                  <a:srgbClr val="FF0000"/>
                </a:solidFill>
              </a:rPr>
              <a:t>Switch(</a:t>
            </a:r>
            <a:r>
              <a:rPr lang="en-US" altLang="zh-CN" kern="1200" dirty="0" err="1" smtClean="0">
                <a:solidFill>
                  <a:srgbClr val="FF0000"/>
                </a:solidFill>
              </a:rPr>
              <a:t>config</a:t>
            </a:r>
            <a:r>
              <a:rPr lang="en-US" altLang="zh-CN" kern="1200" dirty="0" smtClean="0">
                <a:solidFill>
                  <a:srgbClr val="FF0000"/>
                </a:solidFill>
              </a:rPr>
              <a:t>-if</a:t>
            </a:r>
            <a:r>
              <a:rPr lang="en-US" altLang="zh-CN" kern="1200" dirty="0">
                <a:solidFill>
                  <a:srgbClr val="FF0000"/>
                </a:solidFill>
              </a:rPr>
              <a:t>)#</a:t>
            </a:r>
            <a:r>
              <a:rPr lang="en-US" altLang="zh-CN" kern="1200" dirty="0" err="1"/>
              <a:t>switchport</a:t>
            </a:r>
            <a:r>
              <a:rPr lang="en-US" altLang="zh-CN" kern="1200" dirty="0">
                <a:solidFill>
                  <a:srgbClr val="FF0000"/>
                </a:solidFill>
              </a:rPr>
              <a:t> </a:t>
            </a:r>
            <a:r>
              <a:rPr lang="en-US" altLang="zh-CN" kern="1200" dirty="0"/>
              <a:t>access </a:t>
            </a:r>
            <a:r>
              <a:rPr lang="en-US" altLang="zh-CN" kern="1200" dirty="0" err="1"/>
              <a:t>vlan</a:t>
            </a:r>
            <a:r>
              <a:rPr lang="en-US" altLang="zh-CN" kern="1200" dirty="0"/>
              <a:t> </a:t>
            </a:r>
            <a:r>
              <a:rPr lang="en-US" altLang="zh-CN" kern="1200" dirty="0" smtClean="0"/>
              <a:t>2</a:t>
            </a:r>
          </a:p>
          <a:p>
            <a:pPr marL="62230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 smtClean="0"/>
              <a:t>将指定交换机端口（FastEthernet0/1</a:t>
            </a:r>
            <a:r>
              <a:rPr lang="en-US" altLang="zh-CN" kern="1200" dirty="0"/>
              <a:t>）作为接入端口分配给编号为2的VLAN（VLAN ID=2的VLAN</a:t>
            </a:r>
            <a:r>
              <a:rPr lang="en-US" altLang="zh-CN" kern="1200" dirty="0" smtClean="0"/>
              <a:t>）。</a:t>
            </a:r>
            <a:endParaRPr lang="en-US" altLang="zh-CN" kern="1200" dirty="0"/>
          </a:p>
        </p:txBody>
      </p:sp>
    </p:spTree>
    <p:extLst>
      <p:ext uri="{BB962C8B-B14F-4D97-AF65-F5344CB8AC3E}">
        <p14:creationId xmlns:p14="http://schemas.microsoft.com/office/powerpoint/2010/main" val="1509129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关键命令说明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3214" y="915635"/>
            <a:ext cx="7931066" cy="3960275"/>
          </a:xfrm>
        </p:spPr>
        <p:txBody>
          <a:bodyPr/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/>
              <a:t>2</a:t>
            </a:r>
            <a:r>
              <a:rPr lang="zh-CN" altLang="en-US" kern="1200" dirty="0"/>
              <a:t>．将交换机端口分配给</a:t>
            </a:r>
            <a:r>
              <a:rPr lang="en-US" altLang="zh-CN" kern="1200" dirty="0" smtClean="0"/>
              <a:t>VLAN</a:t>
            </a:r>
            <a:r>
              <a:rPr lang="en-US" altLang="zh-CN" kern="1200" dirty="0" smtClean="0">
                <a:solidFill>
                  <a:srgbClr val="FF0000"/>
                </a:solidFill>
              </a:rPr>
              <a:t> </a:t>
            </a:r>
            <a:endParaRPr lang="en-US" altLang="zh-CN" kern="1200" dirty="0" smtClean="0"/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kern="1200" dirty="0" smtClean="0"/>
              <a:t>（</a:t>
            </a:r>
            <a:r>
              <a:rPr lang="en-US" altLang="zh-CN" kern="1200" dirty="0" smtClean="0"/>
              <a:t>2</a:t>
            </a:r>
            <a:r>
              <a:rPr lang="zh-CN" altLang="en-US" kern="1200" dirty="0" smtClean="0"/>
              <a:t>）分配共享端口</a:t>
            </a:r>
            <a:r>
              <a:rPr lang="zh-CN" altLang="en-US" kern="1200" dirty="0">
                <a:solidFill>
                  <a:srgbClr val="FF0000"/>
                </a:solidFill>
              </a:rPr>
              <a:t>（这个实验用不到）</a:t>
            </a:r>
            <a:endParaRPr lang="en-US" altLang="zh-CN" kern="1200"/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smtClean="0">
                <a:solidFill>
                  <a:srgbClr val="FF0000"/>
                </a:solidFill>
              </a:rPr>
              <a:t>         </a:t>
            </a:r>
            <a:r>
              <a:rPr lang="en-US" altLang="zh-CN" kern="1200" dirty="0" smtClean="0">
                <a:solidFill>
                  <a:srgbClr val="FF0000"/>
                </a:solidFill>
              </a:rPr>
              <a:t>Switch(</a:t>
            </a:r>
            <a:r>
              <a:rPr lang="en-US" altLang="zh-CN" kern="1200" dirty="0" err="1" smtClean="0">
                <a:solidFill>
                  <a:srgbClr val="FF0000"/>
                </a:solidFill>
              </a:rPr>
              <a:t>config</a:t>
            </a:r>
            <a:r>
              <a:rPr lang="en-US" altLang="zh-CN" kern="1200" dirty="0">
                <a:solidFill>
                  <a:srgbClr val="FF0000"/>
                </a:solidFill>
              </a:rPr>
              <a:t>)#</a:t>
            </a:r>
            <a:r>
              <a:rPr lang="en-US" altLang="zh-CN" kern="1200" dirty="0"/>
              <a:t>interface </a:t>
            </a:r>
            <a:r>
              <a:rPr lang="en-US" altLang="zh-CN" kern="1200" dirty="0" smtClean="0"/>
              <a:t> FastEthernet0/2</a:t>
            </a:r>
            <a:endParaRPr lang="en-US" altLang="zh-CN" kern="1200" dirty="0"/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 smtClean="0"/>
              <a:t>         </a:t>
            </a:r>
            <a:r>
              <a:rPr lang="en-US" altLang="zh-CN" kern="1200" dirty="0">
                <a:solidFill>
                  <a:srgbClr val="FF0000"/>
                </a:solidFill>
              </a:rPr>
              <a:t>Switch(</a:t>
            </a:r>
            <a:r>
              <a:rPr lang="en-US" altLang="zh-CN" kern="1200" dirty="0" err="1">
                <a:solidFill>
                  <a:srgbClr val="FF0000"/>
                </a:solidFill>
              </a:rPr>
              <a:t>config</a:t>
            </a:r>
            <a:r>
              <a:rPr lang="en-US" altLang="zh-CN" kern="1200" dirty="0">
                <a:solidFill>
                  <a:srgbClr val="FF0000"/>
                </a:solidFill>
              </a:rPr>
              <a:t>-if)#</a:t>
            </a:r>
            <a:r>
              <a:rPr lang="en-US" altLang="zh-CN" kern="1200" dirty="0" err="1"/>
              <a:t>switchport</a:t>
            </a:r>
            <a:r>
              <a:rPr lang="en-US" altLang="zh-CN" kern="1200" dirty="0"/>
              <a:t> </a:t>
            </a:r>
            <a:r>
              <a:rPr lang="en-US" altLang="zh-CN" kern="1200" dirty="0" smtClean="0"/>
              <a:t> mode  trunk</a:t>
            </a:r>
            <a:endParaRPr lang="en-US" altLang="zh-CN" kern="1200" dirty="0"/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 smtClean="0"/>
              <a:t>         </a:t>
            </a:r>
            <a:r>
              <a:rPr lang="en-US" altLang="zh-CN" kern="1200" dirty="0">
                <a:solidFill>
                  <a:srgbClr val="FF0000"/>
                </a:solidFill>
              </a:rPr>
              <a:t>Switch(</a:t>
            </a:r>
            <a:r>
              <a:rPr lang="en-US" altLang="zh-CN" kern="1200" dirty="0" err="1">
                <a:solidFill>
                  <a:srgbClr val="FF0000"/>
                </a:solidFill>
              </a:rPr>
              <a:t>config</a:t>
            </a:r>
            <a:r>
              <a:rPr lang="en-US" altLang="zh-CN" kern="1200" dirty="0">
                <a:solidFill>
                  <a:srgbClr val="FF0000"/>
                </a:solidFill>
              </a:rPr>
              <a:t>-if)#</a:t>
            </a:r>
            <a:r>
              <a:rPr lang="en-US" altLang="zh-CN" kern="1200" dirty="0" err="1" smtClean="0"/>
              <a:t>switchport</a:t>
            </a:r>
            <a:r>
              <a:rPr lang="en-US" altLang="zh-CN" kern="1200" dirty="0" smtClean="0"/>
              <a:t>  </a:t>
            </a:r>
            <a:r>
              <a:rPr lang="en-US" altLang="zh-CN" kern="1200" dirty="0"/>
              <a:t>trunk </a:t>
            </a:r>
            <a:r>
              <a:rPr lang="en-US" altLang="zh-CN" kern="1200" dirty="0" smtClean="0"/>
              <a:t> allowed </a:t>
            </a:r>
            <a:r>
              <a:rPr lang="en-US" altLang="zh-CN" kern="1200" dirty="0" err="1"/>
              <a:t>vlan</a:t>
            </a:r>
            <a:r>
              <a:rPr lang="en-US" altLang="zh-CN" kern="1200" dirty="0"/>
              <a:t> 2-4,6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 smtClean="0"/>
              <a:t>         </a:t>
            </a:r>
            <a:r>
              <a:rPr lang="en-US" altLang="zh-CN" kern="1200" dirty="0">
                <a:solidFill>
                  <a:srgbClr val="FF0000"/>
                </a:solidFill>
              </a:rPr>
              <a:t>Switch(</a:t>
            </a:r>
            <a:r>
              <a:rPr lang="en-US" altLang="zh-CN" kern="1200" dirty="0" err="1">
                <a:solidFill>
                  <a:srgbClr val="FF0000"/>
                </a:solidFill>
              </a:rPr>
              <a:t>config</a:t>
            </a:r>
            <a:r>
              <a:rPr lang="en-US" altLang="zh-CN" kern="1200" dirty="0">
                <a:solidFill>
                  <a:srgbClr val="FF0000"/>
                </a:solidFill>
              </a:rPr>
              <a:t>-if)#</a:t>
            </a:r>
            <a:r>
              <a:rPr lang="en-US" altLang="zh-CN" kern="1200" dirty="0"/>
              <a:t>exit</a:t>
            </a:r>
          </a:p>
        </p:txBody>
      </p:sp>
    </p:spTree>
    <p:extLst>
      <p:ext uri="{BB962C8B-B14F-4D97-AF65-F5344CB8AC3E}">
        <p14:creationId xmlns:p14="http://schemas.microsoft.com/office/powerpoint/2010/main" val="2099248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实验步骤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请观看视频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781" y="699620"/>
            <a:ext cx="7760060" cy="452212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学习内容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35810" y="1007739"/>
            <a:ext cx="3744260" cy="2716092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kern="1200" dirty="0">
                <a:latin typeface="+mn-lt"/>
              </a:rPr>
              <a:t>实验内容</a:t>
            </a:r>
            <a:endParaRPr lang="en-US" altLang="zh-CN" kern="12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kern="1200" dirty="0">
                <a:latin typeface="+mn-lt"/>
              </a:rPr>
              <a:t>实验目的</a:t>
            </a:r>
            <a:endParaRPr lang="en-US" altLang="zh-CN" kern="12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kern="1200" dirty="0">
                <a:latin typeface="+mn-lt"/>
              </a:rPr>
              <a:t>实验原理</a:t>
            </a:r>
            <a:endParaRPr lang="en-US" altLang="zh-CN" kern="12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zh-CN" kern="1200" dirty="0">
                <a:latin typeface="+mn-lt"/>
              </a:rPr>
              <a:t>关键</a:t>
            </a:r>
            <a:r>
              <a:rPr lang="zh-CN" altLang="zh-CN" kern="1200" dirty="0" smtClean="0">
                <a:latin typeface="+mn-lt"/>
              </a:rPr>
              <a:t>命令</a:t>
            </a:r>
            <a:endParaRPr lang="en-US" altLang="zh-CN" kern="1200" dirty="0" smtClean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kern="1200" dirty="0" smtClean="0">
                <a:latin typeface="+mn-lt"/>
              </a:rPr>
              <a:t>实验</a:t>
            </a:r>
            <a:r>
              <a:rPr lang="zh-CN" altLang="en-US" kern="1200" dirty="0">
                <a:latin typeface="+mn-lt"/>
              </a:rPr>
              <a:t>步骤</a:t>
            </a:r>
            <a:endParaRPr lang="en-US" altLang="zh-CN" kern="12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endParaRPr lang="en-US" altLang="zh-CN" kern="12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endParaRPr lang="zh-CN" altLang="en-US" kern="1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0110" y="2283730"/>
            <a:ext cx="3956175" cy="2592180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417850"/>
              </p:ext>
            </p:extLst>
          </p:nvPr>
        </p:nvGraphicFramePr>
        <p:xfrm>
          <a:off x="5244403" y="1347666"/>
          <a:ext cx="3143862" cy="79205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571931"/>
                <a:gridCol w="1571931"/>
              </a:tblGrid>
              <a:tr h="2640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VLAN</a:t>
                      </a:r>
                      <a:endParaRPr lang="zh-CN" sz="1600" b="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接入端口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0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VLAN 2</a:t>
                      </a:r>
                      <a:endParaRPr lang="zh-CN" sz="1600" b="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r>
                        <a:rPr lang="zh-CN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，</a:t>
                      </a:r>
                      <a:r>
                        <a:rPr lang="en-US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r>
                        <a:rPr lang="zh-CN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，</a:t>
                      </a:r>
                      <a:r>
                        <a:rPr lang="en-US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lang="zh-CN" sz="1600" b="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0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VLAN 3</a:t>
                      </a:r>
                      <a:endParaRPr lang="zh-CN" sz="1600" b="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r>
                        <a:rPr lang="zh-CN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，</a:t>
                      </a:r>
                      <a:r>
                        <a:rPr lang="en-US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  <a:endParaRPr lang="zh-CN" sz="1600" b="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292050" y="915635"/>
            <a:ext cx="302421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VLAN</a:t>
            </a:r>
            <a:r>
              <a:rPr kumimoji="0" lang="zh-CN" altLang="en-U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与交换机端口映射表</a:t>
            </a:r>
            <a:endParaRPr kumimoji="0" lang="zh-CN" altLang="en-US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730" y="871505"/>
            <a:ext cx="8532249" cy="3428365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kern="1200" dirty="0" smtClean="0">
                <a:latin typeface="+mn-lt"/>
              </a:rPr>
              <a:t>1</a:t>
            </a:r>
            <a:r>
              <a:rPr lang="zh-CN" altLang="en-US" sz="1800" kern="1200" dirty="0" smtClean="0">
                <a:latin typeface="+mn-lt"/>
              </a:rPr>
              <a:t>、构建以下网络拓扑图</a:t>
            </a:r>
            <a:endParaRPr lang="en-US" altLang="zh-CN" sz="1800" kern="1200" dirty="0" smtClean="0">
              <a:latin typeface="+mn-lt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kern="1200" dirty="0" smtClean="0">
                <a:latin typeface="+mn-lt"/>
              </a:rPr>
              <a:t>2</a:t>
            </a:r>
            <a:r>
              <a:rPr lang="zh-CN" altLang="en-US" sz="1800" kern="1200" dirty="0" smtClean="0">
                <a:latin typeface="+mn-lt"/>
              </a:rPr>
              <a:t>、依次</a:t>
            </a:r>
            <a:r>
              <a:rPr lang="zh-CN" altLang="en-US" sz="1800" kern="1200" dirty="0">
                <a:latin typeface="+mn-lt"/>
              </a:rPr>
              <a:t>进行以下①～⑥</a:t>
            </a:r>
            <a:r>
              <a:rPr lang="en-US" altLang="zh-CN" sz="1800" kern="1200" dirty="0">
                <a:latin typeface="+mn-lt"/>
              </a:rPr>
              <a:t>MAC</a:t>
            </a:r>
            <a:r>
              <a:rPr lang="zh-CN" altLang="en-US" sz="1800" kern="1200" dirty="0">
                <a:latin typeface="+mn-lt"/>
              </a:rPr>
              <a:t>帧传输</a:t>
            </a:r>
            <a:r>
              <a:rPr lang="zh-CN" altLang="en-US" sz="1800" kern="1200" dirty="0" smtClean="0">
                <a:latin typeface="+mn-lt"/>
              </a:rPr>
              <a:t>过程</a:t>
            </a:r>
            <a:endParaRPr lang="zh-CN" altLang="en-US" sz="1800" kern="1200" dirty="0">
              <a:latin typeface="+mn-lt"/>
            </a:endParaRPr>
          </a:p>
          <a:p>
            <a:pPr marL="40005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kern="1200" dirty="0">
                <a:latin typeface="+mn-lt"/>
              </a:rPr>
              <a:t>①终端</a:t>
            </a:r>
            <a:r>
              <a:rPr lang="en-US" altLang="zh-CN" kern="1200" dirty="0">
                <a:latin typeface="+mn-lt"/>
              </a:rPr>
              <a:t>A→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 </a:t>
            </a:r>
          </a:p>
          <a:p>
            <a:pPr marL="40005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kern="1200" dirty="0">
                <a:latin typeface="+mn-lt"/>
              </a:rPr>
              <a:t>②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A </a:t>
            </a:r>
          </a:p>
          <a:p>
            <a:pPr marL="40005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kern="1200" dirty="0">
                <a:latin typeface="+mn-lt"/>
              </a:rPr>
              <a:t>③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E→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 </a:t>
            </a:r>
          </a:p>
          <a:p>
            <a:pPr marL="40005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kern="1200" dirty="0">
                <a:latin typeface="+mn-lt"/>
              </a:rPr>
              <a:t>④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E </a:t>
            </a:r>
          </a:p>
          <a:p>
            <a:pPr marL="40005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kern="1200" dirty="0">
                <a:latin typeface="+mn-lt"/>
              </a:rPr>
              <a:t>⑤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</a:t>
            </a:r>
            <a:r>
              <a:rPr lang="zh-CN" altLang="en-US" kern="1200" dirty="0">
                <a:latin typeface="+mn-lt"/>
              </a:rPr>
              <a:t>发送广播帧</a:t>
            </a:r>
          </a:p>
          <a:p>
            <a:pPr marL="40005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kern="1200" dirty="0">
                <a:latin typeface="+mn-lt"/>
              </a:rPr>
              <a:t>⑥终端</a:t>
            </a:r>
            <a:r>
              <a:rPr lang="en-US" altLang="zh-CN" kern="1200" dirty="0">
                <a:latin typeface="+mn-lt"/>
              </a:rPr>
              <a:t>F→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E </a:t>
            </a:r>
            <a:endParaRPr lang="en-US" altLang="zh-CN" kern="1200" dirty="0" smtClean="0">
              <a:latin typeface="+mn-lt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kern="1200" dirty="0">
                <a:latin typeface="+mn-lt"/>
              </a:rPr>
              <a:t>3</a:t>
            </a:r>
            <a:r>
              <a:rPr lang="zh-CN" altLang="en-US" sz="1800" kern="1200" dirty="0">
                <a:latin typeface="+mn-lt"/>
              </a:rPr>
              <a:t>、 针对每一次</a:t>
            </a:r>
            <a:r>
              <a:rPr lang="en-US" altLang="zh-CN" sz="1800" kern="1200" dirty="0">
                <a:latin typeface="+mn-lt"/>
              </a:rPr>
              <a:t>MAC</a:t>
            </a:r>
            <a:r>
              <a:rPr lang="zh-CN" altLang="en-US" sz="1800" kern="1200" dirty="0">
                <a:latin typeface="+mn-lt"/>
              </a:rPr>
              <a:t>帧传输过程，</a:t>
            </a:r>
            <a:r>
              <a:rPr lang="zh-CN" altLang="en-US" sz="1800" kern="1200" dirty="0" smtClean="0">
                <a:latin typeface="+mn-lt"/>
              </a:rPr>
              <a:t>记录</a:t>
            </a:r>
            <a:endParaRPr lang="en-US" altLang="zh-CN" sz="1800" kern="1200" dirty="0" smtClean="0">
              <a:latin typeface="+mn-lt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kern="1200" dirty="0">
                <a:latin typeface="+mn-lt"/>
              </a:rPr>
              <a:t> </a:t>
            </a:r>
            <a:r>
              <a:rPr lang="en-US" altLang="zh-CN" sz="1800" kern="1200" dirty="0" smtClean="0">
                <a:latin typeface="+mn-lt"/>
              </a:rPr>
              <a:t>      </a:t>
            </a:r>
            <a:r>
              <a:rPr lang="zh-CN" altLang="en-US" sz="1800" kern="1200" dirty="0" smtClean="0">
                <a:latin typeface="+mn-lt"/>
              </a:rPr>
              <a:t>下</a:t>
            </a:r>
            <a:r>
              <a:rPr lang="zh-CN" altLang="en-US" sz="1800" kern="1200" dirty="0">
                <a:latin typeface="+mn-lt"/>
              </a:rPr>
              <a:t>转发表的变化过程及</a:t>
            </a:r>
            <a:r>
              <a:rPr lang="en-US" altLang="zh-CN" sz="1800" kern="1200" dirty="0">
                <a:latin typeface="+mn-lt"/>
              </a:rPr>
              <a:t>MAC</a:t>
            </a:r>
            <a:r>
              <a:rPr lang="zh-CN" altLang="en-US" sz="1800" kern="1200" dirty="0">
                <a:latin typeface="+mn-lt"/>
              </a:rPr>
              <a:t>帧到达的终端。</a:t>
            </a:r>
            <a:endParaRPr lang="en-US" altLang="zh-CN" sz="1800" kern="1200" dirty="0">
              <a:latin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实验内容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实验目的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915635"/>
            <a:ext cx="4262911" cy="3428365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altLang="zh-CN" kern="1200" dirty="0" smtClean="0">
                <a:latin typeface="+mn-lt"/>
              </a:rPr>
              <a:t>1</a:t>
            </a:r>
            <a:r>
              <a:rPr lang="zh-CN" altLang="en-US" kern="1200" dirty="0" smtClean="0">
                <a:latin typeface="+mn-lt"/>
              </a:rPr>
              <a:t>、验证</a:t>
            </a:r>
            <a:r>
              <a:rPr lang="zh-CN" altLang="en-US" kern="1200" dirty="0">
                <a:latin typeface="+mn-lt"/>
              </a:rPr>
              <a:t>交换机</a:t>
            </a:r>
            <a:r>
              <a:rPr lang="en-US" altLang="zh-CN" kern="1200" dirty="0">
                <a:latin typeface="+mn-lt"/>
              </a:rPr>
              <a:t>VLAN</a:t>
            </a:r>
            <a:r>
              <a:rPr lang="zh-CN" altLang="en-US" kern="1200" dirty="0">
                <a:latin typeface="+mn-lt"/>
              </a:rPr>
              <a:t>配置过程</a:t>
            </a:r>
            <a:endParaRPr lang="en-US" altLang="zh-CN" kern="1200" dirty="0">
              <a:latin typeface="+mn-lt"/>
            </a:endParaRPr>
          </a:p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altLang="zh-CN" kern="1200" dirty="0" smtClean="0">
                <a:latin typeface="+mn-lt"/>
              </a:rPr>
              <a:t>2</a:t>
            </a:r>
            <a:r>
              <a:rPr lang="zh-CN" altLang="en-US" kern="1200" dirty="0" smtClean="0">
                <a:latin typeface="+mn-lt"/>
              </a:rPr>
              <a:t>、验证</a:t>
            </a:r>
            <a:r>
              <a:rPr lang="zh-CN" altLang="en-US" kern="1200" dirty="0">
                <a:latin typeface="+mn-lt"/>
              </a:rPr>
              <a:t>每一个</a:t>
            </a:r>
            <a:r>
              <a:rPr lang="en-US" altLang="zh-CN" kern="1200" dirty="0">
                <a:latin typeface="+mn-lt"/>
              </a:rPr>
              <a:t>VLAN</a:t>
            </a:r>
            <a:r>
              <a:rPr lang="zh-CN" altLang="en-US" kern="1200" dirty="0">
                <a:latin typeface="+mn-lt"/>
              </a:rPr>
              <a:t>为独立的广播域</a:t>
            </a:r>
            <a:endParaRPr lang="en-US" altLang="zh-CN" kern="1200" dirty="0">
              <a:latin typeface="+mn-lt"/>
            </a:endParaRPr>
          </a:p>
          <a:p>
            <a:pPr marL="363538" indent="-363538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altLang="zh-CN" kern="1200" dirty="0" smtClean="0">
                <a:latin typeface="+mn-lt"/>
              </a:rPr>
              <a:t>3</a:t>
            </a:r>
            <a:r>
              <a:rPr lang="zh-CN" altLang="en-US" kern="1200" dirty="0" smtClean="0">
                <a:latin typeface="+mn-lt"/>
              </a:rPr>
              <a:t>、验证</a:t>
            </a:r>
            <a:r>
              <a:rPr lang="zh-CN" altLang="en-US" kern="1200" dirty="0">
                <a:latin typeface="+mn-lt"/>
              </a:rPr>
              <a:t>属于同一</a:t>
            </a:r>
            <a:r>
              <a:rPr lang="en-US" altLang="zh-CN" kern="1200" dirty="0">
                <a:latin typeface="+mn-lt"/>
              </a:rPr>
              <a:t>VLAN</a:t>
            </a:r>
            <a:r>
              <a:rPr lang="zh-CN" altLang="en-US" kern="1200" dirty="0">
                <a:latin typeface="+mn-lt"/>
              </a:rPr>
              <a:t>的终端之间的通信过程</a:t>
            </a:r>
            <a:endParaRPr lang="en-US" altLang="zh-CN" kern="1200" dirty="0">
              <a:latin typeface="+mn-lt"/>
            </a:endParaRPr>
          </a:p>
          <a:p>
            <a:pPr marL="363538" indent="-363538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altLang="zh-CN" kern="1200" dirty="0">
                <a:latin typeface="+mn-lt"/>
              </a:rPr>
              <a:t>4</a:t>
            </a:r>
            <a:r>
              <a:rPr lang="zh-CN" altLang="en-US" kern="1200" dirty="0">
                <a:latin typeface="+mn-lt"/>
              </a:rPr>
              <a:t>、验证属于不同</a:t>
            </a:r>
            <a:r>
              <a:rPr lang="en-US" altLang="zh-CN" kern="1200" dirty="0">
                <a:latin typeface="+mn-lt"/>
              </a:rPr>
              <a:t>VLAN</a:t>
            </a:r>
            <a:r>
              <a:rPr lang="zh-CN" altLang="en-US" kern="1200" dirty="0">
                <a:latin typeface="+mn-lt"/>
              </a:rPr>
              <a:t>的两个终端之间不能通信</a:t>
            </a:r>
            <a:endParaRPr lang="en-US" altLang="zh-CN" kern="1200" dirty="0">
              <a:latin typeface="+mn-lt"/>
            </a:endParaRPr>
          </a:p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altLang="zh-CN" kern="1200" dirty="0" smtClean="0">
                <a:latin typeface="+mn-lt"/>
              </a:rPr>
              <a:t>5</a:t>
            </a:r>
            <a:r>
              <a:rPr lang="zh-CN" altLang="en-US" kern="1200" dirty="0" smtClean="0">
                <a:latin typeface="+mn-lt"/>
              </a:rPr>
              <a:t>、验证</a:t>
            </a:r>
            <a:r>
              <a:rPr lang="zh-CN" altLang="en-US" kern="1200" dirty="0">
                <a:latin typeface="+mn-lt"/>
              </a:rPr>
              <a:t>转发项和</a:t>
            </a:r>
            <a:r>
              <a:rPr lang="en-US" altLang="zh-CN" kern="1200" dirty="0">
                <a:latin typeface="+mn-lt"/>
              </a:rPr>
              <a:t>VLAN</a:t>
            </a:r>
            <a:r>
              <a:rPr lang="zh-CN" altLang="en-US" kern="1200" dirty="0">
                <a:latin typeface="+mn-lt"/>
              </a:rPr>
              <a:t>的对应关系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0110" y="2283730"/>
            <a:ext cx="3956175" cy="259218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187570"/>
              </p:ext>
            </p:extLst>
          </p:nvPr>
        </p:nvGraphicFramePr>
        <p:xfrm>
          <a:off x="5244403" y="1347666"/>
          <a:ext cx="3143862" cy="79205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571931"/>
                <a:gridCol w="1571931"/>
              </a:tblGrid>
              <a:tr h="2640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VLAN</a:t>
                      </a:r>
                      <a:endParaRPr lang="zh-CN" sz="1600" b="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接入端口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0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VLAN 2</a:t>
                      </a:r>
                      <a:endParaRPr lang="zh-CN" sz="1600" b="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r>
                        <a:rPr lang="zh-CN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，</a:t>
                      </a:r>
                      <a:r>
                        <a:rPr lang="en-US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r>
                        <a:rPr lang="zh-CN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，</a:t>
                      </a:r>
                      <a:r>
                        <a:rPr lang="en-US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lang="zh-CN" sz="1600" b="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0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VLAN 3</a:t>
                      </a:r>
                      <a:endParaRPr lang="zh-CN" sz="1600" b="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r>
                        <a:rPr lang="zh-CN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，</a:t>
                      </a:r>
                      <a:r>
                        <a:rPr lang="en-US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  <a:endParaRPr lang="zh-CN" sz="1600" b="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292050" y="915635"/>
            <a:ext cx="302421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VLAN</a:t>
            </a:r>
            <a:r>
              <a:rPr kumimoji="0" lang="zh-CN" altLang="en-U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与交换机端口映射表</a:t>
            </a:r>
            <a:endParaRPr kumimoji="0" lang="zh-CN" altLang="en-US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实验原理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995" y="843915"/>
            <a:ext cx="4104005" cy="3671970"/>
          </a:xfrm>
        </p:spPr>
        <p:txBody>
          <a:bodyPr/>
          <a:lstStyle/>
          <a:p>
            <a:pPr marL="363538" indent="-363538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altLang="zh-CN" sz="1800" kern="1200" dirty="0" smtClean="0">
                <a:latin typeface="+mn-lt"/>
              </a:rPr>
              <a:t>1</a:t>
            </a:r>
            <a:r>
              <a:rPr lang="zh-CN" altLang="en-US" sz="1800" kern="1200" dirty="0" smtClean="0">
                <a:latin typeface="+mn-lt"/>
              </a:rPr>
              <a:t>、默认</a:t>
            </a:r>
            <a:r>
              <a:rPr lang="zh-CN" altLang="en-US" sz="1800" kern="1200" dirty="0">
                <a:latin typeface="+mn-lt"/>
              </a:rPr>
              <a:t>情况下，交换机所有端口属于默认</a:t>
            </a:r>
            <a:r>
              <a:rPr lang="en-US" altLang="zh-CN" sz="1800" kern="1200" dirty="0">
                <a:latin typeface="+mn-lt"/>
              </a:rPr>
              <a:t>VLAN——VLAN 1</a:t>
            </a:r>
            <a:r>
              <a:rPr lang="zh-CN" altLang="en-US" sz="1800" kern="1200" dirty="0">
                <a:latin typeface="+mn-lt"/>
              </a:rPr>
              <a:t>，交换机的所有端口属于同一个广播域</a:t>
            </a:r>
          </a:p>
          <a:p>
            <a:pPr marL="363538" indent="-363538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altLang="zh-CN" sz="1800" kern="1200" dirty="0" smtClean="0">
                <a:latin typeface="+mn-lt"/>
              </a:rPr>
              <a:t>2</a:t>
            </a:r>
            <a:r>
              <a:rPr lang="zh-CN" altLang="en-US" sz="1800" kern="1200" dirty="0" smtClean="0">
                <a:latin typeface="+mn-lt"/>
              </a:rPr>
              <a:t>、每</a:t>
            </a:r>
            <a:r>
              <a:rPr lang="zh-CN" altLang="en-US" sz="1800" kern="1200" dirty="0">
                <a:latin typeface="+mn-lt"/>
              </a:rPr>
              <a:t>一个</a:t>
            </a:r>
            <a:r>
              <a:rPr lang="en-US" altLang="zh-CN" sz="1800" kern="1200" dirty="0">
                <a:latin typeface="+mn-lt"/>
              </a:rPr>
              <a:t>VLAN</a:t>
            </a:r>
            <a:r>
              <a:rPr lang="zh-CN" altLang="en-US" sz="1800" kern="1200" dirty="0">
                <a:latin typeface="+mn-lt"/>
              </a:rPr>
              <a:t>等同于独立</a:t>
            </a:r>
            <a:r>
              <a:rPr lang="zh-CN" altLang="en-US" sz="1800" kern="1200" dirty="0" smtClean="0">
                <a:latin typeface="+mn-lt"/>
              </a:rPr>
              <a:t>以太网</a:t>
            </a:r>
            <a:r>
              <a:rPr lang="zh-CN" altLang="en-US" sz="1800" kern="1200" dirty="0">
                <a:latin typeface="+mn-lt"/>
              </a:rPr>
              <a:t>，</a:t>
            </a:r>
            <a:r>
              <a:rPr lang="zh-CN" altLang="en-US" sz="1800" kern="1200" dirty="0" smtClean="0">
                <a:latin typeface="+mn-lt"/>
              </a:rPr>
              <a:t>每</a:t>
            </a:r>
            <a:r>
              <a:rPr lang="zh-CN" altLang="en-US" sz="1800" kern="1200" dirty="0">
                <a:latin typeface="+mn-lt"/>
              </a:rPr>
              <a:t>一个</a:t>
            </a:r>
            <a:r>
              <a:rPr lang="en-US" altLang="zh-CN" sz="1800" kern="1200" dirty="0">
                <a:latin typeface="+mn-lt"/>
              </a:rPr>
              <a:t>VLAN</a:t>
            </a:r>
            <a:r>
              <a:rPr lang="zh-CN" altLang="en-US" sz="1800" kern="1200" dirty="0">
                <a:latin typeface="+mn-lt"/>
              </a:rPr>
              <a:t>有独立的</a:t>
            </a:r>
            <a:r>
              <a:rPr lang="zh-CN" altLang="en-US" sz="1800" kern="1200" dirty="0" smtClean="0">
                <a:latin typeface="+mn-lt"/>
              </a:rPr>
              <a:t>转发表。</a:t>
            </a:r>
            <a:endParaRPr lang="zh-CN" altLang="en-US" sz="1800" kern="1200" dirty="0">
              <a:latin typeface="+mn-lt"/>
            </a:endParaRPr>
          </a:p>
          <a:p>
            <a:pPr marL="363538" indent="-363538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altLang="zh-CN" sz="1800" kern="1200" dirty="0" smtClean="0">
                <a:latin typeface="+mn-lt"/>
              </a:rPr>
              <a:t>3</a:t>
            </a:r>
            <a:r>
              <a:rPr lang="zh-CN" altLang="en-US" sz="1800" kern="1200" dirty="0" smtClean="0">
                <a:latin typeface="+mn-lt"/>
              </a:rPr>
              <a:t>、同</a:t>
            </a:r>
            <a:r>
              <a:rPr lang="zh-CN" altLang="en-US" sz="1800" kern="1200" dirty="0">
                <a:latin typeface="+mn-lt"/>
              </a:rPr>
              <a:t>一</a:t>
            </a:r>
            <a:r>
              <a:rPr lang="en-US" altLang="zh-CN" sz="1800" kern="1200" dirty="0">
                <a:latin typeface="+mn-lt"/>
              </a:rPr>
              <a:t>VLAN</a:t>
            </a:r>
            <a:r>
              <a:rPr lang="zh-CN" altLang="en-US" sz="1800" kern="1200" dirty="0">
                <a:latin typeface="+mn-lt"/>
              </a:rPr>
              <a:t>内终端之间相互传输</a:t>
            </a:r>
            <a:r>
              <a:rPr lang="en-US" altLang="zh-CN" sz="1800" kern="1200" dirty="0">
                <a:latin typeface="+mn-lt"/>
              </a:rPr>
              <a:t>MAC</a:t>
            </a:r>
            <a:r>
              <a:rPr lang="zh-CN" altLang="en-US" sz="1800" kern="1200" dirty="0" smtClean="0">
                <a:latin typeface="+mn-lt"/>
              </a:rPr>
              <a:t>帧，不同</a:t>
            </a:r>
            <a:r>
              <a:rPr lang="en-US" altLang="zh-CN" sz="1800" kern="1200" dirty="0">
                <a:latin typeface="+mn-lt"/>
              </a:rPr>
              <a:t>VLAN</a:t>
            </a:r>
            <a:r>
              <a:rPr lang="zh-CN" altLang="en-US" sz="1800" kern="1200" dirty="0">
                <a:latin typeface="+mn-lt"/>
              </a:rPr>
              <a:t>内终端之间不允许相互传输</a:t>
            </a:r>
            <a:r>
              <a:rPr lang="en-US" altLang="zh-CN" sz="1800" kern="1200" dirty="0">
                <a:latin typeface="+mn-lt"/>
              </a:rPr>
              <a:t>MAC</a:t>
            </a:r>
            <a:r>
              <a:rPr lang="zh-CN" altLang="en-US" sz="1800" kern="1200" dirty="0">
                <a:latin typeface="+mn-lt"/>
              </a:rPr>
              <a:t>帧。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0110" y="2283730"/>
            <a:ext cx="3956175" cy="2592180"/>
          </a:xfrm>
          <a:prstGeom prst="rect">
            <a:avLst/>
          </a:prstGeom>
        </p:spPr>
      </p:pic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590111"/>
              </p:ext>
            </p:extLst>
          </p:nvPr>
        </p:nvGraphicFramePr>
        <p:xfrm>
          <a:off x="5244403" y="1347666"/>
          <a:ext cx="3143862" cy="79205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571931"/>
                <a:gridCol w="1571931"/>
              </a:tblGrid>
              <a:tr h="2640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VLAN</a:t>
                      </a:r>
                      <a:endParaRPr lang="zh-CN" sz="1600" b="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接入端口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0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VLAN 2</a:t>
                      </a:r>
                      <a:endParaRPr lang="zh-CN" sz="1600" b="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r>
                        <a:rPr lang="zh-CN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，</a:t>
                      </a:r>
                      <a:r>
                        <a:rPr lang="en-US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r>
                        <a:rPr lang="zh-CN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，</a:t>
                      </a:r>
                      <a:r>
                        <a:rPr lang="en-US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lang="zh-CN" sz="1600" b="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0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VLAN 3</a:t>
                      </a:r>
                      <a:endParaRPr lang="zh-CN" sz="1600" b="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r>
                        <a:rPr lang="zh-CN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，</a:t>
                      </a:r>
                      <a:r>
                        <a:rPr lang="en-US" sz="1600" b="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  <a:endParaRPr lang="zh-CN" sz="1600" b="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292050" y="915635"/>
            <a:ext cx="302421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VLAN</a:t>
            </a:r>
            <a:r>
              <a:rPr kumimoji="0" lang="zh-CN" altLang="en-U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与交换机端口映射表</a:t>
            </a:r>
            <a:endParaRPr kumimoji="0" lang="zh-CN" altLang="en-US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实验原理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76" y="1087520"/>
            <a:ext cx="3707914" cy="3428365"/>
          </a:xfrm>
        </p:spPr>
        <p:txBody>
          <a:bodyPr/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kern="1200" dirty="0" smtClean="0">
                <a:latin typeface="+mn-lt"/>
              </a:rPr>
              <a:t>①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A→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0110" y="2283730"/>
            <a:ext cx="3956175" cy="2592180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 bwMode="auto">
          <a:xfrm rot="21540000" flipV="1">
            <a:off x="5194408" y="3089734"/>
            <a:ext cx="432029" cy="308588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 bwMode="auto">
          <a:xfrm rot="420000" flipH="1">
            <a:off x="5793105" y="3020344"/>
            <a:ext cx="73748" cy="392492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 bwMode="auto">
          <a:xfrm rot="16320000" flipH="1">
            <a:off x="6429421" y="3003581"/>
            <a:ext cx="339968" cy="433754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848081" y="834323"/>
            <a:ext cx="1900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MAC</a:t>
            </a:r>
            <a:r>
              <a:rPr lang="zh-CN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帧传输过程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75984" y="81966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到达终端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40625" y="1338358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4764569" y="810137"/>
            <a:ext cx="122408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VLAN 2 </a:t>
            </a:r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转发</a:t>
            </a:r>
            <a:r>
              <a:rPr lang="zh-CN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表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193913"/>
              </p:ext>
            </p:extLst>
          </p:nvPr>
        </p:nvGraphicFramePr>
        <p:xfrm>
          <a:off x="4499994" y="1102020"/>
          <a:ext cx="1944136" cy="1097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061"/>
                <a:gridCol w="1080075"/>
              </a:tblGrid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</a:t>
                      </a: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地址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转发端口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 A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端口</a:t>
                      </a:r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1</a:t>
                      </a: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7068729" y="822562"/>
            <a:ext cx="122408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VLAN 3 </a:t>
            </a:r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转发</a:t>
            </a:r>
            <a:r>
              <a:rPr lang="zh-CN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表</a:t>
            </a:r>
          </a:p>
        </p:txBody>
      </p: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6666436"/>
              </p:ext>
            </p:extLst>
          </p:nvPr>
        </p:nvGraphicFramePr>
        <p:xfrm>
          <a:off x="6804154" y="1114445"/>
          <a:ext cx="1944136" cy="1097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061"/>
                <a:gridCol w="1080075"/>
              </a:tblGrid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</a:t>
                      </a: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地址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转发端口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684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9" grpId="0"/>
      <p:bldP spid="15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实验原理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76" y="1087520"/>
            <a:ext cx="3707914" cy="3428365"/>
          </a:xfrm>
        </p:spPr>
        <p:txBody>
          <a:bodyPr/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kern="1200" dirty="0" smtClean="0">
                <a:latin typeface="+mn-lt"/>
              </a:rPr>
              <a:t>①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A→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 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>
                <a:latin typeface="+mn-lt"/>
              </a:rPr>
              <a:t>②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A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0110" y="2283730"/>
            <a:ext cx="3956175" cy="2592180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 bwMode="auto">
          <a:xfrm rot="10740000" flipV="1">
            <a:off x="5194408" y="3089734"/>
            <a:ext cx="432029" cy="308588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 bwMode="auto">
          <a:xfrm rot="11220000" flipH="1">
            <a:off x="5793105" y="3020344"/>
            <a:ext cx="73748" cy="392492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848081" y="834323"/>
            <a:ext cx="1900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MAC</a:t>
            </a:r>
            <a:r>
              <a:rPr lang="zh-CN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帧传输过程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75984" y="81966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到达终端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40625" y="1338358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46882" y="1923705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4764569" y="810137"/>
            <a:ext cx="122408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VLAN 2 </a:t>
            </a:r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转发</a:t>
            </a:r>
            <a:r>
              <a:rPr lang="zh-CN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表</a:t>
            </a:r>
          </a:p>
        </p:txBody>
      </p:sp>
      <p:graphicFrame>
        <p:nvGraphicFramePr>
          <p:cNvPr id="22" name="表格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449804"/>
              </p:ext>
            </p:extLst>
          </p:nvPr>
        </p:nvGraphicFramePr>
        <p:xfrm>
          <a:off x="4499994" y="1102020"/>
          <a:ext cx="1944136" cy="1097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061"/>
                <a:gridCol w="1080075"/>
              </a:tblGrid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</a:t>
                      </a: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地址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转发端口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 A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端口</a:t>
                      </a:r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1</a:t>
                      </a: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 B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端口</a:t>
                      </a:r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2</a:t>
                      </a: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7068729" y="822562"/>
            <a:ext cx="122408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VLAN 3 </a:t>
            </a:r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转发</a:t>
            </a:r>
            <a:r>
              <a:rPr lang="zh-CN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表</a:t>
            </a:r>
          </a:p>
        </p:txBody>
      </p: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500955"/>
              </p:ext>
            </p:extLst>
          </p:nvPr>
        </p:nvGraphicFramePr>
        <p:xfrm>
          <a:off x="6804154" y="1114445"/>
          <a:ext cx="1944136" cy="1097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061"/>
                <a:gridCol w="1080075"/>
              </a:tblGrid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</a:t>
                      </a: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地址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转发端口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实验原理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76" y="1087520"/>
            <a:ext cx="3707914" cy="3428365"/>
          </a:xfrm>
        </p:spPr>
        <p:txBody>
          <a:bodyPr/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kern="1200" dirty="0" smtClean="0">
                <a:latin typeface="+mn-lt"/>
              </a:rPr>
              <a:t>①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A→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 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>
                <a:latin typeface="+mn-lt"/>
              </a:rPr>
              <a:t>②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A 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>
                <a:latin typeface="+mn-lt"/>
              </a:rPr>
              <a:t>③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E→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0110" y="2283730"/>
            <a:ext cx="3956175" cy="2592180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 bwMode="auto">
          <a:xfrm rot="19800000" flipV="1">
            <a:off x="7261719" y="3742193"/>
            <a:ext cx="275133" cy="139242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 bwMode="auto">
          <a:xfrm rot="18900000" flipH="1">
            <a:off x="6082128" y="3063886"/>
            <a:ext cx="73748" cy="392492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 bwMode="auto">
          <a:xfrm>
            <a:off x="7932907" y="3663974"/>
            <a:ext cx="242359" cy="246843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848081" y="834323"/>
            <a:ext cx="1900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MAC</a:t>
            </a:r>
            <a:r>
              <a:rPr lang="zh-CN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帧传输过程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175984" y="81966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到达终端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40625" y="1338358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46882" y="1923705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49117" y="2514259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 bwMode="auto">
          <a:xfrm flipH="1" flipV="1">
            <a:off x="6948166" y="3095292"/>
            <a:ext cx="576039" cy="329681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4764569" y="810137"/>
            <a:ext cx="122408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VLAN 2 </a:t>
            </a:r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转发</a:t>
            </a:r>
            <a:r>
              <a:rPr lang="zh-CN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表</a:t>
            </a:r>
          </a:p>
        </p:txBody>
      </p:sp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970240"/>
              </p:ext>
            </p:extLst>
          </p:nvPr>
        </p:nvGraphicFramePr>
        <p:xfrm>
          <a:off x="4499994" y="1102020"/>
          <a:ext cx="1944136" cy="1097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061"/>
                <a:gridCol w="1080075"/>
              </a:tblGrid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</a:t>
                      </a: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地址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转发端口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 A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端口</a:t>
                      </a:r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1</a:t>
                      </a: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 B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端口</a:t>
                      </a:r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2</a:t>
                      </a: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7068729" y="822562"/>
            <a:ext cx="122408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VLAN 3 </a:t>
            </a:r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转发</a:t>
            </a:r>
            <a:r>
              <a:rPr lang="zh-CN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表</a:t>
            </a:r>
          </a:p>
        </p:txBody>
      </p:sp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756749"/>
              </p:ext>
            </p:extLst>
          </p:nvPr>
        </p:nvGraphicFramePr>
        <p:xfrm>
          <a:off x="6804154" y="1114445"/>
          <a:ext cx="1944136" cy="1097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061"/>
                <a:gridCol w="1080075"/>
              </a:tblGrid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</a:t>
                      </a: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地址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转发端口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 E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端口</a:t>
                      </a:r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8</a:t>
                      </a: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861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实验原理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76" y="1087520"/>
            <a:ext cx="3707914" cy="3428365"/>
          </a:xfrm>
        </p:spPr>
        <p:txBody>
          <a:bodyPr/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kern="1200" dirty="0" smtClean="0">
                <a:latin typeface="+mn-lt"/>
              </a:rPr>
              <a:t>①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A→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 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>
                <a:latin typeface="+mn-lt"/>
              </a:rPr>
              <a:t>②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A 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>
                <a:latin typeface="+mn-lt"/>
              </a:rPr>
              <a:t>③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E→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 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>
                <a:latin typeface="+mn-lt"/>
              </a:rPr>
              <a:t>④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B→</a:t>
            </a:r>
            <a:r>
              <a:rPr lang="zh-CN" altLang="en-US" kern="1200" dirty="0">
                <a:latin typeface="+mn-lt"/>
              </a:rPr>
              <a:t>终端</a:t>
            </a:r>
            <a:r>
              <a:rPr lang="en-US" altLang="zh-CN" kern="1200" dirty="0">
                <a:latin typeface="+mn-lt"/>
              </a:rPr>
              <a:t>E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0110" y="2283730"/>
            <a:ext cx="3956175" cy="2592180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 bwMode="auto">
          <a:xfrm rot="10740000" flipV="1">
            <a:off x="5194408" y="3089734"/>
            <a:ext cx="432029" cy="308588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 bwMode="auto">
          <a:xfrm rot="11220000" flipH="1">
            <a:off x="5793105" y="3020344"/>
            <a:ext cx="73748" cy="392492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 bwMode="auto">
          <a:xfrm rot="16320000" flipH="1">
            <a:off x="6429421" y="3003581"/>
            <a:ext cx="339968" cy="433754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848081" y="834323"/>
            <a:ext cx="1900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MAC</a:t>
            </a:r>
            <a:r>
              <a:rPr lang="zh-CN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帧传输过程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75984" y="81966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到达终端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40625" y="1338358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46882" y="1923705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49117" y="2514259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46882" y="3138483"/>
            <a:ext cx="7713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4764569" y="810137"/>
            <a:ext cx="122408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VLAN 2 </a:t>
            </a:r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转发</a:t>
            </a:r>
            <a:r>
              <a:rPr lang="zh-CN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表</a:t>
            </a:r>
          </a:p>
        </p:txBody>
      </p:sp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03806"/>
              </p:ext>
            </p:extLst>
          </p:nvPr>
        </p:nvGraphicFramePr>
        <p:xfrm>
          <a:off x="4499994" y="1102020"/>
          <a:ext cx="1944136" cy="1097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061"/>
                <a:gridCol w="1080075"/>
              </a:tblGrid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</a:t>
                      </a: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地址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转发端口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 A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端口</a:t>
                      </a:r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1</a:t>
                      </a: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 B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端口</a:t>
                      </a:r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2</a:t>
                      </a: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7068729" y="822562"/>
            <a:ext cx="122408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VLAN 3 </a:t>
            </a:r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转发</a:t>
            </a:r>
            <a:r>
              <a:rPr lang="zh-CN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表</a:t>
            </a:r>
          </a:p>
        </p:txBody>
      </p:sp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60889"/>
              </p:ext>
            </p:extLst>
          </p:nvPr>
        </p:nvGraphicFramePr>
        <p:xfrm>
          <a:off x="6804154" y="1114445"/>
          <a:ext cx="1944136" cy="1097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061"/>
                <a:gridCol w="1080075"/>
              </a:tblGrid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</a:t>
                      </a: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地址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转发端口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MAC E</a:t>
                      </a:r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端口</a:t>
                      </a:r>
                      <a:r>
                        <a:rPr kumimoji="0" lang="en-US" altLang="zh-CN" sz="1200" b="1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造字工房悦黑体验版常规体" pitchFamily="50" charset="-122"/>
                          <a:ea typeface="造字工房悦黑体验版常规体" pitchFamily="50" charset="-122"/>
                        </a:rPr>
                        <a:t>8</a:t>
                      </a: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  <a:tr h="237853"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dirty="0" smtClean="0"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622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1" grpId="0"/>
    </p:bldLst>
  </p:timing>
</p:sld>
</file>

<file path=ppt/theme/theme1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FFFFFF"/>
      </a:accent3>
      <a:accent4>
        <a:srgbClr val="000000"/>
      </a:accent4>
      <a:accent5>
        <a:srgbClr val="BEBFC0"/>
      </a:accent5>
      <a:accent6>
        <a:srgbClr val="E25F17"/>
      </a:accent6>
      <a:hlink>
        <a:srgbClr val="5F5F5F"/>
      </a:hlink>
      <a:folHlink>
        <a:srgbClr val="969696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FFFFFF"/>
      </a:accent3>
      <a:accent4>
        <a:srgbClr val="000000"/>
      </a:accent4>
      <a:accent5>
        <a:srgbClr val="BEBFC0"/>
      </a:accent5>
      <a:accent6>
        <a:srgbClr val="E25F17"/>
      </a:accent6>
      <a:hlink>
        <a:srgbClr val="5F5F5F"/>
      </a:hlink>
      <a:folHlink>
        <a:srgbClr val="9696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A000120141114A07KPBG</Template>
  <TotalTime>290</TotalTime>
  <Words>1635</Words>
  <Application>Microsoft Office PowerPoint</Application>
  <PresentationFormat>全屏显示(16:9)</PresentationFormat>
  <Paragraphs>273</Paragraphs>
  <Slides>17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1_Office 主题</vt:lpstr>
      <vt:lpstr>单交换机VLAN配置 实验</vt:lpstr>
      <vt:lpstr>学习内容</vt:lpstr>
      <vt:lpstr>实验内容</vt:lpstr>
      <vt:lpstr>实验目的</vt:lpstr>
      <vt:lpstr>实验原理</vt:lpstr>
      <vt:lpstr>实验原理</vt:lpstr>
      <vt:lpstr>实验原理</vt:lpstr>
      <vt:lpstr>实验原理</vt:lpstr>
      <vt:lpstr>实验原理</vt:lpstr>
      <vt:lpstr>实验原理</vt:lpstr>
      <vt:lpstr>实验原理</vt:lpstr>
      <vt:lpstr>实验原理</vt:lpstr>
      <vt:lpstr>关键命令说明</vt:lpstr>
      <vt:lpstr>关键命令说明</vt:lpstr>
      <vt:lpstr>关键命令说明</vt:lpstr>
      <vt:lpstr>关键命令说明</vt:lpstr>
      <vt:lpstr>实验步骤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XiTongTianDi</cp:lastModifiedBy>
  <cp:revision>631</cp:revision>
  <dcterms:created xsi:type="dcterms:W3CDTF">2015-03-10T12:22:00Z</dcterms:created>
  <dcterms:modified xsi:type="dcterms:W3CDTF">2018-10-16T08:34:58Z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